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0FD89-C0CE-AB6B-67AA-DD5A61725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E1DA3-EE5E-5CAF-0AF0-690FDB508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8E9AE-87B4-A0CF-FD9E-D93746A8E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9A09-1DA3-2BF8-5DDA-29851FA98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056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377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8053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948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283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102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01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5374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9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9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6932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44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82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48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467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7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78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0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499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181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38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39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230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60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88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1141396"/>
            <a:ext cx="12795149" cy="1095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Programa de Humanización en Salud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00300" y="5861442"/>
            <a:ext cx="9829800" cy="10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Promoviendo</a:t>
            </a:r>
            <a:r>
              <a:rPr lang="en-US" sz="28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una </a:t>
            </a: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cultura de atención </a:t>
            </a:r>
            <a:r>
              <a:rPr lang="en-US" sz="28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con </a:t>
            </a: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calidez</a:t>
            </a:r>
            <a:r>
              <a:rPr lang="en-US" sz="28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valores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y </a:t>
            </a: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don de servicio </a:t>
            </a:r>
            <a:r>
              <a:rPr lang="en-US" sz="28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en </a:t>
            </a: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Clínica La Victoria S.A.S.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5436AF-0DAA-DF10-4EE5-02FE7C00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72" y="2667480"/>
            <a:ext cx="5112328" cy="28946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43854" y="591921"/>
            <a:ext cx="508509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Tips de Humanización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1941131" y="2136765"/>
            <a:ext cx="220681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Procure no decir: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44066" y="2739317"/>
            <a:ext cx="3442335" cy="5170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"No sé.“</a:t>
            </a:r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"No.“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"Ése no es mi trabajo.“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"Yo no tengo la culpa.“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"Cálmese.“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"Ahora estoy ocupado.“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"Llámeme luego."</a:t>
            </a: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5621762" y="3076099"/>
            <a:ext cx="440752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Siempre entregue al paciente: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849086" y="3842787"/>
            <a:ext cx="3565077" cy="4041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Una actitud amable.</a:t>
            </a:r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Comprensión.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 trato equitativo.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Opciones o alternativas.</a:t>
            </a:r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endParaRPr lang="en-US" sz="1850" dirty="0"/>
          </a:p>
          <a:p>
            <a:pPr marL="342900" indent="-342900">
              <a:lnSpc>
                <a:spcPts val="3000"/>
              </a:lnSpc>
              <a:buSzPct val="100000"/>
              <a:buFontTx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Información clara y precisa.</a:t>
            </a:r>
            <a:endParaRPr lang="en-US" sz="1850" dirty="0"/>
          </a:p>
          <a:p>
            <a:pPr>
              <a:lnSpc>
                <a:spcPts val="3000"/>
              </a:lnSpc>
              <a:buSzPct val="100000"/>
            </a:pPr>
            <a:endParaRPr lang="en-US" sz="1850" dirty="0"/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EBA2-435D-8175-8F74-09F70957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ADB9FA7-8035-F3CC-E785-8AFBE23A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28A1882-DBF8-78F5-5567-F1AFA4AAB564}"/>
              </a:ext>
            </a:extLst>
          </p:cNvPr>
          <p:cNvSpPr txBox="1"/>
          <p:nvPr/>
        </p:nvSpPr>
        <p:spPr>
          <a:xfrm>
            <a:off x="1620982" y="1813213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“</a:t>
            </a:r>
            <a:r>
              <a:rPr lang="es-419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 trato cálido no es un lujo en salud… es el corazón del cuidado.”</a:t>
            </a:r>
            <a:endParaRPr lang="es-CO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1DC774-39FF-CF02-16B2-68BCC6119EC5}"/>
              </a:ext>
            </a:extLst>
          </p:cNvPr>
          <p:cNvSpPr txBox="1"/>
          <p:nvPr/>
        </p:nvSpPr>
        <p:spPr>
          <a:xfrm>
            <a:off x="2265218" y="6093221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💡 </a:t>
            </a:r>
            <a:r>
              <a:rPr lang="es-419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“Ser profesional en salud también significa saber mirar, escuchar y acompañar.”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891444-927D-460B-3EB4-53BE8DC84355}"/>
              </a:ext>
            </a:extLst>
          </p:cNvPr>
          <p:cNvSpPr txBox="1"/>
          <p:nvPr/>
        </p:nvSpPr>
        <p:spPr>
          <a:xfrm>
            <a:off x="3771900" y="3956842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🧠 </a:t>
            </a:r>
            <a:r>
              <a:rPr lang="es-419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“Recuerda: cada paciente es una vida completa, no un diagnóstico.”</a:t>
            </a:r>
            <a:endParaRPr lang="es-CO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1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41755" y="1084374"/>
            <a:ext cx="470757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Objetivo y Alcance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706675"/>
            <a:ext cx="6357818" cy="2184202"/>
          </a:xfrm>
          <a:prstGeom prst="roundRect">
            <a:avLst>
              <a:gd name="adj" fmla="val 6698"/>
            </a:avLst>
          </a:prstGeom>
          <a:noFill/>
          <a:ln w="30480">
            <a:solidFill>
              <a:srgbClr val="D6BADD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54666" y="2706675"/>
            <a:ext cx="121920" cy="2184202"/>
          </a:xfrm>
          <a:prstGeom prst="roundRect">
            <a:avLst>
              <a:gd name="adj" fmla="val 82464"/>
            </a:avLst>
          </a:prstGeom>
          <a:solidFill>
            <a:srgbClr val="BE49DF"/>
          </a:solidFill>
          <a:ln/>
        </p:spPr>
      </p:sp>
      <p:sp>
        <p:nvSpPr>
          <p:cNvPr id="6" name="Text 4"/>
          <p:cNvSpPr/>
          <p:nvPr/>
        </p:nvSpPr>
        <p:spPr>
          <a:xfrm>
            <a:off x="1077039" y="3006030"/>
            <a:ext cx="5848707" cy="1666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Desarrollar una cultura de humanización en los servicios de salud, brindando atención con calidez, valores y don de servicio.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925746" y="5420797"/>
            <a:ext cx="6357818" cy="2184202"/>
          </a:xfrm>
          <a:prstGeom prst="roundRect">
            <a:avLst>
              <a:gd name="adj" fmla="val 6698"/>
            </a:avLst>
          </a:prstGeom>
          <a:noFill/>
          <a:ln w="30480">
            <a:solidFill>
              <a:srgbClr val="D6BADD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34306" y="5439198"/>
            <a:ext cx="121920" cy="2184202"/>
          </a:xfrm>
          <a:prstGeom prst="roundRect">
            <a:avLst>
              <a:gd name="adj" fmla="val 82464"/>
            </a:avLst>
          </a:prstGeom>
          <a:solidFill>
            <a:srgbClr val="BE49DF"/>
          </a:solidFill>
          <a:ln/>
        </p:spPr>
      </p:sp>
      <p:sp>
        <p:nvSpPr>
          <p:cNvPr id="9" name="Text 7"/>
          <p:cNvSpPr/>
          <p:nvPr/>
        </p:nvSpPr>
        <p:spPr>
          <a:xfrm>
            <a:off x="7526298" y="58983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195542" y="5898356"/>
            <a:ext cx="5726787" cy="1206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Aplica a todos los servicios, tanto asistenciales como administrativos, de </a:t>
            </a:r>
            <a:r>
              <a:rPr lang="en-US" sz="24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Clínica La Victoria S.A.S.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E2A1E2-599C-EF75-95BB-AFC7FF64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234" y="2340365"/>
            <a:ext cx="4707574" cy="2725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98955" y="81123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¿Qué es Humanizar?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103179" y="1961868"/>
            <a:ext cx="1259597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Según el Diccionario de la Lengua Española, humanizar es "</a:t>
            </a:r>
            <a:r>
              <a:rPr lang="en-US" sz="20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hacer humano</a:t>
            </a: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familiar, afable a alguien</a:t>
            </a: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o </a:t>
            </a:r>
            <a:r>
              <a:rPr lang="en-US" sz="20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algo</a:t>
            </a: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".                   Es "</a:t>
            </a:r>
            <a:r>
              <a:rPr lang="en-US" sz="200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ablandarse, desenojarse, hacerse benigno</a:t>
            </a: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".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52965" y="2098964"/>
            <a:ext cx="45719" cy="628952"/>
          </a:xfrm>
          <a:prstGeom prst="rect">
            <a:avLst/>
          </a:prstGeom>
          <a:solidFill>
            <a:srgbClr val="BE49DF"/>
          </a:solidFill>
          <a:ln/>
        </p:spPr>
      </p:sp>
      <p:sp>
        <p:nvSpPr>
          <p:cNvPr id="5" name="Text 3"/>
          <p:cNvSpPr/>
          <p:nvPr/>
        </p:nvSpPr>
        <p:spPr>
          <a:xfrm>
            <a:off x="2680854" y="4193034"/>
            <a:ext cx="7949045" cy="3683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Humanizar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es fundamental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para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la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calidad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del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servicio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ts val="3000"/>
              </a:lnSpc>
              <a:buNone/>
            </a:pPr>
            <a:endParaRPr lang="en-US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Cuando una persona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enferma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su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dignidad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se ve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amenazada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volviéndose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vulnerable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ts val="3000"/>
              </a:lnSpc>
              <a:buNone/>
            </a:pPr>
            <a:endParaRPr lang="en-US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La actitud de los profesionales,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con respeto 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y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dignidad,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es crucial. </a:t>
            </a:r>
          </a:p>
          <a:p>
            <a:pPr marL="0" indent="0" algn="just">
              <a:lnSpc>
                <a:spcPts val="3000"/>
              </a:lnSpc>
              <a:buNone/>
            </a:pPr>
            <a:endParaRPr lang="en-US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La presencia humana es insustituible: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mirar, hablar, sonreír, escuchar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y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mostrar </a:t>
            </a:r>
            <a:r>
              <a:rPr lang="en-US" b="1" dirty="0" err="1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comprensión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7D99F7-376D-04D5-551B-F533E9A7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790" y="4997322"/>
            <a:ext cx="3003589" cy="2074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00526" y="1478270"/>
            <a:ext cx="577174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Política de Humanización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2483427" y="2744563"/>
            <a:ext cx="6380018" cy="4898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En Clínica La Victoria S.A.S., nos comprometemos a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fomentar una cultura 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de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humanización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en nuestros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colaboradores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centrada en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brindar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al paciente una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atención integral 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con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calidez, ética, valores y don de servicio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ts val="3000"/>
              </a:lnSpc>
              <a:buNone/>
            </a:pPr>
            <a:endParaRPr lang="en-US" sz="1850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endParaRPr lang="en-US" sz="1850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Buscamos que el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paciente y su entorno 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se sientan atendidos con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dignidad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compartiendo experiencias que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motiven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su participación activa en el </a:t>
            </a: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autocuidado</a:t>
            </a: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88443" y="831965"/>
            <a:ext cx="12296384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Orientación General del Programa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463146" y="2248971"/>
            <a:ext cx="6868390" cy="3731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El programa busca garantizar una atención humanizada, sentando las bases de un trabajo continuo con enfoque en la gestión de calidad.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Como institución que persigue la excelencia, nos comprometemos a añadir valor constante para los pacientes, comprendiendo y satisfaciendo sus necesidades y expectativas.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9FE3D-42CB-085B-5F94-6A37D30CB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5095212"/>
            <a:ext cx="3906982" cy="299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9385" y="727442"/>
            <a:ext cx="798409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Resultados de la Humanización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2098698" y="2178070"/>
            <a:ext cx="1014546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En Clínica La Victoria S.A.S., nuestra estructura de atención se enfoca en: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37724" y="3350300"/>
            <a:ext cx="4158734" cy="121920"/>
          </a:xfrm>
          <a:prstGeom prst="roundRect">
            <a:avLst>
              <a:gd name="adj" fmla="val 82464"/>
            </a:avLst>
          </a:prstGeom>
          <a:solidFill>
            <a:srgbClr val="BE49DF"/>
          </a:solidFill>
          <a:ln/>
        </p:spPr>
      </p:sp>
      <p:sp>
        <p:nvSpPr>
          <p:cNvPr id="5" name="Shape 3"/>
          <p:cNvSpPr/>
          <p:nvPr/>
        </p:nvSpPr>
        <p:spPr>
          <a:xfrm>
            <a:off x="2557998" y="3021806"/>
            <a:ext cx="718066" cy="718066"/>
          </a:xfrm>
          <a:prstGeom prst="roundRect">
            <a:avLst>
              <a:gd name="adj" fmla="val 127342"/>
            </a:avLst>
          </a:prstGeom>
          <a:solidFill>
            <a:srgbClr val="BE49DF"/>
          </a:solidFill>
          <a:ln/>
        </p:spPr>
      </p:sp>
      <p:sp>
        <p:nvSpPr>
          <p:cNvPr id="6" name="Text 4"/>
          <p:cNvSpPr/>
          <p:nvPr/>
        </p:nvSpPr>
        <p:spPr>
          <a:xfrm>
            <a:off x="2773382" y="3201353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107519" y="3979188"/>
            <a:ext cx="300859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No soy una enfermedad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07519" y="4474726"/>
            <a:ext cx="361914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Los pacientes desean ser vistos como personas únicas, no como diagnósticos o números. Buscan una mirada global a su ser, donde la persona esté al mismo nivel de importancia que la patología.</a:t>
            </a:r>
            <a:endParaRPr lang="en-US" sz="1850" dirty="0"/>
          </a:p>
        </p:txBody>
      </p:sp>
      <p:sp>
        <p:nvSpPr>
          <p:cNvPr id="9" name="Shape 7"/>
          <p:cNvSpPr/>
          <p:nvPr/>
        </p:nvSpPr>
        <p:spPr>
          <a:xfrm>
            <a:off x="5235773" y="3350300"/>
            <a:ext cx="4158734" cy="121920"/>
          </a:xfrm>
          <a:prstGeom prst="roundRect">
            <a:avLst>
              <a:gd name="adj" fmla="val 82464"/>
            </a:avLst>
          </a:prstGeom>
          <a:solidFill>
            <a:srgbClr val="BE49DF"/>
          </a:solidFill>
          <a:ln/>
        </p:spPr>
      </p:sp>
      <p:sp>
        <p:nvSpPr>
          <p:cNvPr id="10" name="Shape 8"/>
          <p:cNvSpPr/>
          <p:nvPr/>
        </p:nvSpPr>
        <p:spPr>
          <a:xfrm>
            <a:off x="6956048" y="3021806"/>
            <a:ext cx="718066" cy="718066"/>
          </a:xfrm>
          <a:prstGeom prst="roundRect">
            <a:avLst>
              <a:gd name="adj" fmla="val 127342"/>
            </a:avLst>
          </a:prstGeom>
          <a:solidFill>
            <a:srgbClr val="BE49DF"/>
          </a:solidFill>
          <a:ln/>
        </p:spPr>
      </p:sp>
      <p:sp>
        <p:nvSpPr>
          <p:cNvPr id="11" name="Text 9"/>
          <p:cNvSpPr/>
          <p:nvPr/>
        </p:nvSpPr>
        <p:spPr>
          <a:xfrm>
            <a:off x="7171432" y="3201353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5505569" y="3979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Atención integral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5505569" y="4474726"/>
            <a:ext cx="361914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asistencia sanitaria no es solo tecnología. Junto a la calidad científico-técnica, debe existir una atención que cuide las emociones, el entorno social y las necesidades del paciente.</a:t>
            </a:r>
            <a:endParaRPr lang="en-US" sz="1850" dirty="0"/>
          </a:p>
        </p:txBody>
      </p:sp>
      <p:sp>
        <p:nvSpPr>
          <p:cNvPr id="14" name="Shape 12"/>
          <p:cNvSpPr/>
          <p:nvPr/>
        </p:nvSpPr>
        <p:spPr>
          <a:xfrm>
            <a:off x="9633823" y="3350300"/>
            <a:ext cx="4158853" cy="121920"/>
          </a:xfrm>
          <a:prstGeom prst="roundRect">
            <a:avLst>
              <a:gd name="adj" fmla="val 82464"/>
            </a:avLst>
          </a:prstGeom>
          <a:solidFill>
            <a:srgbClr val="BE49DF"/>
          </a:solidFill>
          <a:ln/>
        </p:spPr>
      </p:sp>
      <p:sp>
        <p:nvSpPr>
          <p:cNvPr id="15" name="Shape 13"/>
          <p:cNvSpPr/>
          <p:nvPr/>
        </p:nvSpPr>
        <p:spPr>
          <a:xfrm>
            <a:off x="11354217" y="3021806"/>
            <a:ext cx="718066" cy="718066"/>
          </a:xfrm>
          <a:prstGeom prst="roundRect">
            <a:avLst>
              <a:gd name="adj" fmla="val 127342"/>
            </a:avLst>
          </a:prstGeom>
          <a:solidFill>
            <a:srgbClr val="BE49DF"/>
          </a:solidFill>
          <a:ln/>
        </p:spPr>
      </p:sp>
      <p:sp>
        <p:nvSpPr>
          <p:cNvPr id="16" name="Text 14"/>
          <p:cNvSpPr/>
          <p:nvPr/>
        </p:nvSpPr>
        <p:spPr>
          <a:xfrm>
            <a:off x="11569601" y="3201353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9903619" y="3979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Trato personalizado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9903619" y="4474726"/>
            <a:ext cx="36192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Recibir asistencia humanizada implica empatía, comunicación con cariño y respeto, tiempo dedicado, acogida, conocimiento del historial y un plan consensuado. Se valora la calidez y cercanía.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42765" y="54932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Principios y Valores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81534" y="1511895"/>
            <a:ext cx="12954952" cy="2322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Los principios y valores son fundamentales para el crecimiento humano en conciencia, libertad, responsabilidad y sentido social. </a:t>
            </a:r>
          </a:p>
          <a:p>
            <a:pPr marL="0" indent="0" algn="just">
              <a:lnSpc>
                <a:spcPts val="3000"/>
              </a:lnSpc>
              <a:buNone/>
            </a:pPr>
            <a:endParaRPr lang="en-US" sz="2400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Un principio es una base de ideales, mientras que los valores son características morales inherentes a la persona y creencias compartidas por una cultura.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09" y="5217670"/>
            <a:ext cx="3917372" cy="248294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065" y="4114800"/>
            <a:ext cx="6320381" cy="3585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57488" y="470514"/>
            <a:ext cx="5280952" cy="478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Principios Clave de Humanización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69952" y="1252776"/>
            <a:ext cx="366355" cy="36635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8175" y="1292245"/>
            <a:ext cx="229791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17626" y="1151563"/>
            <a:ext cx="6468751" cy="882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Transversalización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Abordaje integral y reconocimiento multidimensional 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del ser humano en salud.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500" dirty="0">
              <a:solidFill>
                <a:srgbClr val="272525"/>
              </a:solidFill>
              <a:latin typeface="Source Serif Pro Semi Bold" pitchFamily="34" charset="0"/>
              <a:ea typeface="Source Serif Pro Semi Bold" pitchFamily="34" charset="-122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926769" y="1855074"/>
            <a:ext cx="366355" cy="466510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002708" y="1981050"/>
            <a:ext cx="214476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539301" y="1902340"/>
            <a:ext cx="6468751" cy="1066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Interculturalidad 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>
              <a:lnSpc>
                <a:spcPts val="1850"/>
              </a:lnSpc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Respeto por las diferencias culturales y personalización de la atención</a:t>
            </a: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        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69952" y="3211116"/>
            <a:ext cx="366355" cy="36635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38175" y="3250585"/>
            <a:ext cx="229791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004529" y="3034883"/>
            <a:ext cx="6325985" cy="759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Calidad y Humanización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>
              <a:lnSpc>
                <a:spcPts val="1850"/>
              </a:lnSpc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Son complementarios para la excelencia en salud y mejora continua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964160" y="4060031"/>
            <a:ext cx="366355" cy="36635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032441" y="4186236"/>
            <a:ext cx="229791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467164" y="3904571"/>
            <a:ext cx="7144023" cy="77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Corresponsabilidad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>
              <a:lnSpc>
                <a:spcPts val="1850"/>
              </a:lnSpc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Responsabilidad compartida en el mantenimiento y mejora de la salud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387338" y="4883417"/>
            <a:ext cx="366355" cy="36635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455619" y="4962474"/>
            <a:ext cx="229791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983980" y="4902181"/>
            <a:ext cx="6480691" cy="801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Multidisciplinariedad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>
              <a:lnSpc>
                <a:spcPts val="1850"/>
              </a:lnSpc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Trabajo colectivo para cuidados integrales y experiencias humanizantes.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6964158" y="6092309"/>
            <a:ext cx="366355" cy="366354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979473" y="6188095"/>
            <a:ext cx="229791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6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7579757" y="6092309"/>
            <a:ext cx="6480691" cy="798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Relaciones Humanizadas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>
              <a:lnSpc>
                <a:spcPts val="1850"/>
              </a:lnSpc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Vínculos de confianza, comunicación efectiva y empatía entre personas.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500" dirty="0"/>
          </a:p>
        </p:txBody>
      </p:sp>
      <p:sp>
        <p:nvSpPr>
          <p:cNvPr id="27" name="Shape 25"/>
          <p:cNvSpPr/>
          <p:nvPr/>
        </p:nvSpPr>
        <p:spPr>
          <a:xfrm>
            <a:off x="1751916" y="6811490"/>
            <a:ext cx="366355" cy="366355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753692" y="6890547"/>
            <a:ext cx="229791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7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2251686" y="6842239"/>
            <a:ext cx="6480691" cy="801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Integralidad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272525"/>
              </a:solidFill>
              <a:latin typeface="Arial" panose="020B0604020202020204" pitchFamily="34" charset="0"/>
              <a:ea typeface="Source Serif Pro Semi Bold" pitchFamily="34" charset="-122"/>
              <a:cs typeface="Arial" panose="020B0604020202020204" pitchFamily="34" charset="0"/>
            </a:endParaRPr>
          </a:p>
          <a:p>
            <a:pPr>
              <a:lnSpc>
                <a:spcPts val="1850"/>
              </a:lnSpc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Carácter colectivo que involucra a todos los agentes y la comunidad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45788" y="432546"/>
            <a:ext cx="7298412" cy="470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Decálogo para la Humanización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59712" y="1254442"/>
            <a:ext cx="11982115" cy="936666"/>
          </a:xfrm>
          <a:prstGeom prst="roundRect">
            <a:avLst>
              <a:gd name="adj" fmla="val 7001"/>
            </a:avLst>
          </a:prstGeom>
          <a:noFill/>
          <a:ln w="22860">
            <a:solidFill>
              <a:srgbClr val="D6BADD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82573" y="1254442"/>
            <a:ext cx="639723" cy="913805"/>
          </a:xfrm>
          <a:prstGeom prst="roundRect">
            <a:avLst>
              <a:gd name="adj" fmla="val 6212"/>
            </a:avLst>
          </a:prstGeom>
          <a:solidFill>
            <a:srgbClr val="F0D4F7"/>
          </a:solidFill>
          <a:ln/>
        </p:spPr>
      </p:sp>
      <p:sp>
        <p:nvSpPr>
          <p:cNvPr id="5" name="Text 3"/>
          <p:cNvSpPr/>
          <p:nvPr/>
        </p:nvSpPr>
        <p:spPr>
          <a:xfrm>
            <a:off x="778669" y="1561386"/>
            <a:ext cx="2397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1295093" y="1347121"/>
            <a:ext cx="11173937" cy="85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Trato personal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2000"/>
              </a:lnSpc>
              <a:buNone/>
            </a:pPr>
            <a:endParaRPr lang="en-US" dirty="0">
              <a:solidFill>
                <a:srgbClr val="272525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Mira a los ojos, sonríe, preséntate. El paciente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NO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es un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número, NI 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un </a:t>
            </a: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diagnostico</a:t>
            </a: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; llámale por su nombre.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59713" y="2351008"/>
            <a:ext cx="9062268" cy="959525"/>
          </a:xfrm>
          <a:prstGeom prst="roundRect">
            <a:avLst>
              <a:gd name="adj" fmla="val 7001"/>
            </a:avLst>
          </a:prstGeom>
          <a:noFill/>
          <a:ln w="22860">
            <a:solidFill>
              <a:srgbClr val="D6BADD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82573" y="2373868"/>
            <a:ext cx="639723" cy="913805"/>
          </a:xfrm>
          <a:prstGeom prst="roundRect">
            <a:avLst>
              <a:gd name="adj" fmla="val 6212"/>
            </a:avLst>
          </a:prstGeom>
          <a:solidFill>
            <a:srgbClr val="F0D4F7"/>
          </a:solidFill>
          <a:ln/>
        </p:spPr>
      </p:sp>
      <p:sp>
        <p:nvSpPr>
          <p:cNvPr id="10" name="Text 8"/>
          <p:cNvSpPr/>
          <p:nvPr/>
        </p:nvSpPr>
        <p:spPr>
          <a:xfrm>
            <a:off x="778669" y="2680811"/>
            <a:ext cx="2397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1382197" y="2533769"/>
            <a:ext cx="2659867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Familia y acompañantes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382197" y="2864763"/>
            <a:ext cx="4239285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No los excluyas; son un gran apoyo y aliados terapéuticos</a:t>
            </a: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59712" y="3470434"/>
            <a:ext cx="9062269" cy="959525"/>
          </a:xfrm>
          <a:prstGeom prst="roundRect">
            <a:avLst>
              <a:gd name="adj" fmla="val 7001"/>
            </a:avLst>
          </a:prstGeom>
          <a:noFill/>
          <a:ln w="22860">
            <a:solidFill>
              <a:srgbClr val="D6BAD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82573" y="3493294"/>
            <a:ext cx="639723" cy="913805"/>
          </a:xfrm>
          <a:prstGeom prst="roundRect">
            <a:avLst>
              <a:gd name="adj" fmla="val 6212"/>
            </a:avLst>
          </a:prstGeom>
          <a:solidFill>
            <a:srgbClr val="F0D4F7"/>
          </a:solidFill>
          <a:ln/>
        </p:spPr>
      </p:sp>
      <p:sp>
        <p:nvSpPr>
          <p:cNvPr id="15" name="Text 13"/>
          <p:cNvSpPr/>
          <p:nvPr/>
        </p:nvSpPr>
        <p:spPr>
          <a:xfrm>
            <a:off x="778669" y="3800237"/>
            <a:ext cx="2397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1382197" y="3653195"/>
            <a:ext cx="1881545" cy="235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Información clara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295093" y="3984188"/>
            <a:ext cx="8254152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Explica el diagnóstico y opciones de tratamiento en lenguaje comprensible. Resuelve dudas.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559713" y="4612719"/>
            <a:ext cx="9062268" cy="936665"/>
          </a:xfrm>
          <a:prstGeom prst="roundRect">
            <a:avLst>
              <a:gd name="adj" fmla="val 7001"/>
            </a:avLst>
          </a:prstGeom>
          <a:noFill/>
          <a:ln w="22860">
            <a:solidFill>
              <a:srgbClr val="D6BADD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82573" y="4612719"/>
            <a:ext cx="639723" cy="913805"/>
          </a:xfrm>
          <a:prstGeom prst="roundRect">
            <a:avLst>
              <a:gd name="adj" fmla="val 6212"/>
            </a:avLst>
          </a:prstGeom>
          <a:solidFill>
            <a:srgbClr val="F0D4F7"/>
          </a:solidFill>
          <a:ln/>
        </p:spPr>
      </p:sp>
      <p:sp>
        <p:nvSpPr>
          <p:cNvPr id="20" name="Text 18"/>
          <p:cNvSpPr/>
          <p:nvPr/>
        </p:nvSpPr>
        <p:spPr>
          <a:xfrm>
            <a:off x="778669" y="4919663"/>
            <a:ext cx="2397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1382197" y="4772620"/>
            <a:ext cx="2308503" cy="235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Respeto y confidencialidad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382198" y="5103614"/>
            <a:ext cx="6130430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No impongas criterios; involucra al paciente en decisiones. Respeta su intimidad</a:t>
            </a:r>
            <a:r>
              <a:rPr lang="en-US" sz="12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1295093" y="5771138"/>
            <a:ext cx="8319149" cy="959525"/>
          </a:xfrm>
          <a:prstGeom prst="roundRect">
            <a:avLst>
              <a:gd name="adj" fmla="val 7001"/>
            </a:avLst>
          </a:prstGeom>
          <a:noFill/>
          <a:ln w="22860">
            <a:solidFill>
              <a:srgbClr val="D6BADD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82573" y="5732145"/>
            <a:ext cx="639723" cy="913805"/>
          </a:xfrm>
          <a:prstGeom prst="roundRect">
            <a:avLst>
              <a:gd name="adj" fmla="val 6212"/>
            </a:avLst>
          </a:prstGeom>
          <a:solidFill>
            <a:srgbClr val="F0D4F7"/>
          </a:solidFill>
          <a:ln/>
        </p:spPr>
      </p:sp>
      <p:sp>
        <p:nvSpPr>
          <p:cNvPr id="25" name="Text 23"/>
          <p:cNvSpPr/>
          <p:nvPr/>
        </p:nvSpPr>
        <p:spPr>
          <a:xfrm>
            <a:off x="778669" y="6039088"/>
            <a:ext cx="2397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1382197" y="5892046"/>
            <a:ext cx="1881545" cy="235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Empatía y cuidado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382198" y="6223040"/>
            <a:ext cx="6153290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Acompaña sin juzgar. Organiza actividades según sus necesidades. Cuídate para cuidar</a:t>
            </a:r>
            <a:r>
              <a:rPr lang="en-US" sz="12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250" dirty="0"/>
          </a:p>
        </p:txBody>
      </p:sp>
      <p:sp>
        <p:nvSpPr>
          <p:cNvPr id="28" name="Shape 26"/>
          <p:cNvSpPr/>
          <p:nvPr/>
        </p:nvSpPr>
        <p:spPr>
          <a:xfrm>
            <a:off x="559713" y="6828711"/>
            <a:ext cx="9062268" cy="959525"/>
          </a:xfrm>
          <a:prstGeom prst="roundRect">
            <a:avLst>
              <a:gd name="adj" fmla="val 7001"/>
            </a:avLst>
          </a:prstGeom>
          <a:noFill/>
          <a:ln w="22860">
            <a:solidFill>
              <a:srgbClr val="D6BADD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82573" y="6851571"/>
            <a:ext cx="639723" cy="913805"/>
          </a:xfrm>
          <a:prstGeom prst="roundRect">
            <a:avLst>
              <a:gd name="adj" fmla="val 6212"/>
            </a:avLst>
          </a:prstGeom>
          <a:solidFill>
            <a:srgbClr val="F0D4F7"/>
          </a:solidFill>
          <a:ln/>
        </p:spPr>
      </p:sp>
      <p:sp>
        <p:nvSpPr>
          <p:cNvPr id="30" name="Text 28"/>
          <p:cNvSpPr/>
          <p:nvPr/>
        </p:nvSpPr>
        <p:spPr>
          <a:xfrm>
            <a:off x="778669" y="7158514"/>
            <a:ext cx="2397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6</a:t>
            </a:r>
            <a:endParaRPr lang="en-US" sz="1850" dirty="0"/>
          </a:p>
        </p:txBody>
      </p:sp>
      <p:sp>
        <p:nvSpPr>
          <p:cNvPr id="31" name="Text 29"/>
          <p:cNvSpPr/>
          <p:nvPr/>
        </p:nvSpPr>
        <p:spPr>
          <a:xfrm>
            <a:off x="1382197" y="7011472"/>
            <a:ext cx="1881545" cy="235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Source Serif Pro Semi Bold" pitchFamily="34" charset="-122"/>
                <a:cs typeface="Arial" panose="020B0604020202020204" pitchFamily="34" charset="0"/>
              </a:rPr>
              <a:t>Dignidad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1375907" y="7330440"/>
            <a:ext cx="6159581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Recuerda que un ser humano vulnerable no pierde su dignidad; cuídala.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7950302-B6FA-5B90-CA64-53A47963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93"/>
          <a:stretch>
            <a:fillRect/>
          </a:stretch>
        </p:blipFill>
        <p:spPr>
          <a:xfrm>
            <a:off x="9901205" y="3211484"/>
            <a:ext cx="4510986" cy="41221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798</Words>
  <Application>Microsoft Office PowerPoint</Application>
  <PresentationFormat>Personalizado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Source Sans Pro</vt:lpstr>
      <vt:lpstr>Source Serif Pro Semi Bold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Seguridad Del Paciente</dc:creator>
  <cp:lastModifiedBy>Seguridad Del Paciente</cp:lastModifiedBy>
  <cp:revision>4</cp:revision>
  <dcterms:created xsi:type="dcterms:W3CDTF">2025-07-15T20:19:06Z</dcterms:created>
  <dcterms:modified xsi:type="dcterms:W3CDTF">2025-07-15T22:21:46Z</dcterms:modified>
</cp:coreProperties>
</file>